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90" r:id="rId3"/>
    <p:sldId id="259" r:id="rId4"/>
    <p:sldId id="285" r:id="rId5"/>
    <p:sldId id="304" r:id="rId6"/>
    <p:sldId id="288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9A5"/>
    <a:srgbClr val="068057"/>
    <a:srgbClr val="FF7675"/>
    <a:srgbClr val="00B894"/>
    <a:srgbClr val="EE30E0"/>
    <a:srgbClr val="7F54B3"/>
    <a:srgbClr val="21759B"/>
    <a:srgbClr val="6C5CE7"/>
    <a:srgbClr val="636E72"/>
    <a:srgbClr val="DFE6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3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40" y="72"/>
      </p:cViewPr>
      <p:guideLst>
        <p:guide orient="horz" pos="2136"/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EBCC-5D8D-43C1-91B6-B730CDFEC0E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C7E52-61EE-4B3A-A1DD-51A16430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9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EBCC-5D8D-43C1-91B6-B730CDFEC0E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C7E52-61EE-4B3A-A1DD-51A16430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6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EBCC-5D8D-43C1-91B6-B730CDFEC0E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C7E52-61EE-4B3A-A1DD-51A16430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18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EBCC-5D8D-43C1-91B6-B730CDFEC0E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C7E52-61EE-4B3A-A1DD-51A16430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8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EBCC-5D8D-43C1-91B6-B730CDFEC0E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C7E52-61EE-4B3A-A1DD-51A16430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88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EBCC-5D8D-43C1-91B6-B730CDFEC0E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C7E52-61EE-4B3A-A1DD-51A16430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74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EBCC-5D8D-43C1-91B6-B730CDFEC0E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C7E52-61EE-4B3A-A1DD-51A16430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97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EBCC-5D8D-43C1-91B6-B730CDFEC0E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C7E52-61EE-4B3A-A1DD-51A16430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5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EBCC-5D8D-43C1-91B6-B730CDFEC0E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C7E52-61EE-4B3A-A1DD-51A16430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1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EBCC-5D8D-43C1-91B6-B730CDFEC0E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C7E52-61EE-4B3A-A1DD-51A16430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56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EBCC-5D8D-43C1-91B6-B730CDFEC0E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C7E52-61EE-4B3A-A1DD-51A16430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47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rgbClr val="6C5CE7"/>
          </a:fgClr>
          <a:bgClr>
            <a:srgbClr val="FFEAA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5EBCC-5D8D-43C1-91B6-B730CDFEC0E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C7E52-61EE-4B3A-A1DD-51A164308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7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140956"/>
            <a:ext cx="12192000" cy="2571750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10931" y="672140"/>
            <a:ext cx="657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CẦN THƠ</a:t>
            </a:r>
          </a:p>
          <a:p>
            <a:pPr algn="ctr"/>
            <a:r>
              <a:rPr lang="en-US" sz="2000" b="1" u="sng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CÔNG NGHỆ THÔNG TIN &amp; TRUYỀN THÔNG</a:t>
            </a:r>
            <a:endParaRPr lang="en-US" sz="2000" b="1" u="sng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0983" y="2874330"/>
            <a:ext cx="10850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MÔN: THƯƠNG MẠI ĐIỆN TỬ</a:t>
            </a:r>
          </a:p>
          <a:p>
            <a:pPr algn="ctr"/>
            <a:r>
              <a:rPr lang="en-US" sz="36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 THỐNG ĐỂ XÂY DỰNG ONLINE STORE</a:t>
            </a:r>
            <a:endParaRPr 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1944" y="5010716"/>
            <a:ext cx="38809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 VIÊN THỰC HIỆN  </a:t>
            </a:r>
          </a:p>
          <a:p>
            <a:r>
              <a:rPr lang="en-US" sz="16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ĐỖ BỘI ANH – B1809674</a:t>
            </a:r>
          </a:p>
          <a:p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 THÚY VY – B1809730</a:t>
            </a:r>
          </a:p>
          <a:p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PHAN HOÀNG ANH – </a:t>
            </a:r>
            <a:r>
              <a:rPr lang="en-US" sz="16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B1805676</a:t>
            </a:r>
          </a:p>
          <a:p>
            <a:r>
              <a:rPr lang="en-US" sz="16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QUÁCH LONG KỲ VƯƠNG – B1809729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249488"/>
            <a:ext cx="1593851" cy="15934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90357" y="5304909"/>
            <a:ext cx="267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 VIÊN</a:t>
            </a:r>
          </a:p>
          <a:p>
            <a:pPr algn="r"/>
            <a:endPara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>
            <a:stCxn id="7" idx="2"/>
            <a:endCxn id="2" idx="0"/>
          </p:cNvCxnSpPr>
          <p:nvPr/>
        </p:nvCxnSpPr>
        <p:spPr>
          <a:xfrm>
            <a:off x="6096000" y="4712706"/>
            <a:ext cx="0" cy="186829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47732" y="6581001"/>
            <a:ext cx="1896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 THƠ, 11/2021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5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729"/>
            <a:ext cx="12192000" cy="584200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HỆ THỐNG●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1" y="972538"/>
            <a:ext cx="9202413" cy="5494480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25" y="4277479"/>
            <a:ext cx="2369571" cy="25805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32590" y="797583"/>
            <a:ext cx="3559410" cy="3853076"/>
          </a:xfrm>
          <a:prstGeom prst="rect">
            <a:avLst/>
          </a:prstGeom>
          <a:solidFill>
            <a:srgbClr val="FF7675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80190" y="645183"/>
            <a:ext cx="3559410" cy="3853076"/>
          </a:xfrm>
          <a:prstGeom prst="rect">
            <a:avLst/>
          </a:prstGeom>
          <a:solidFill>
            <a:srgbClr val="A39CFE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64984" y="645183"/>
            <a:ext cx="3559409" cy="895293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 mục</a:t>
            </a:r>
            <a:endParaRPr 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30873" y="1890536"/>
            <a:ext cx="3408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 dùng cũng có thể tìm kiếm sản phẩm một cách nhanh chóng thông qua danh mục của sản phẩm</a:t>
            </a:r>
          </a:p>
        </p:txBody>
      </p:sp>
    </p:spTree>
    <p:extLst>
      <p:ext uri="{BB962C8B-B14F-4D97-AF65-F5344CB8AC3E}">
        <p14:creationId xmlns:p14="http://schemas.microsoft.com/office/powerpoint/2010/main" val="2093650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729"/>
            <a:ext cx="12192000" cy="584200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HỆ THỐNG●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61" y="972537"/>
            <a:ext cx="8833872" cy="5328499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25" y="4244225"/>
            <a:ext cx="2369571" cy="25805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32590" y="764329"/>
            <a:ext cx="3559410" cy="3853076"/>
          </a:xfrm>
          <a:prstGeom prst="rect">
            <a:avLst/>
          </a:prstGeom>
          <a:solidFill>
            <a:srgbClr val="FF7675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80190" y="611929"/>
            <a:ext cx="3559410" cy="3853076"/>
          </a:xfrm>
          <a:prstGeom prst="rect">
            <a:avLst/>
          </a:prstGeom>
          <a:solidFill>
            <a:srgbClr val="A39CFE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64984" y="611929"/>
            <a:ext cx="3559409" cy="895293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 tiết sản phẩm</a:t>
            </a:r>
            <a:endParaRPr 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30873" y="1857282"/>
            <a:ext cx="3408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Bấm vào sản phẩm để xem chi tiết về sản phẩm, nội dung mô tả, giá tiền hoặc thêm sảm phẩm vào giỏ hàng</a:t>
            </a:r>
          </a:p>
        </p:txBody>
      </p:sp>
    </p:spTree>
    <p:extLst>
      <p:ext uri="{BB962C8B-B14F-4D97-AF65-F5344CB8AC3E}">
        <p14:creationId xmlns:p14="http://schemas.microsoft.com/office/powerpoint/2010/main" val="506998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6" y="103031"/>
            <a:ext cx="6426558" cy="2906811"/>
          </a:xfrm>
          <a:prstGeom prst="round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9"/>
          <a:stretch/>
        </p:blipFill>
        <p:spPr>
          <a:xfrm>
            <a:off x="220476" y="3103807"/>
            <a:ext cx="6481140" cy="3619149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944" y="3977687"/>
            <a:ext cx="2369571" cy="25805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39309" y="497791"/>
            <a:ext cx="3559410" cy="3853076"/>
          </a:xfrm>
          <a:prstGeom prst="rect">
            <a:avLst/>
          </a:prstGeom>
          <a:solidFill>
            <a:srgbClr val="FF7675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86909" y="345391"/>
            <a:ext cx="3559410" cy="3853076"/>
          </a:xfrm>
          <a:prstGeom prst="rect">
            <a:avLst/>
          </a:prstGeom>
          <a:solidFill>
            <a:srgbClr val="A39CFE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71703" y="345391"/>
            <a:ext cx="3559409" cy="895293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 tiết sản phẩm</a:t>
            </a:r>
            <a:r>
              <a:rPr lang="en-US" sz="16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(cont)</a:t>
            </a:r>
            <a:endParaRPr 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62250" y="1345684"/>
            <a:ext cx="3408727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Ở chi tiết sẩn phẩm, người dùng có thể đọc mô tả về sản phẩm ở bên dưới phần hình ảnh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 dùng  cũng có thể đánh giá sao và nhận xét về sản phẩm cũng như dịch vụ</a:t>
            </a:r>
          </a:p>
        </p:txBody>
      </p:sp>
    </p:spTree>
    <p:extLst>
      <p:ext uri="{BB962C8B-B14F-4D97-AF65-F5344CB8AC3E}">
        <p14:creationId xmlns:p14="http://schemas.microsoft.com/office/powerpoint/2010/main" val="4133049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729"/>
            <a:ext cx="12192000" cy="584200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HỆ THỐNG●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24" y="1088447"/>
            <a:ext cx="8759952" cy="5384406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25" y="4244225"/>
            <a:ext cx="2369571" cy="25805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32590" y="764329"/>
            <a:ext cx="3559410" cy="3853076"/>
          </a:xfrm>
          <a:prstGeom prst="rect">
            <a:avLst/>
          </a:prstGeom>
          <a:solidFill>
            <a:srgbClr val="FF7675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80190" y="611929"/>
            <a:ext cx="3559410" cy="3853076"/>
          </a:xfrm>
          <a:prstGeom prst="rect">
            <a:avLst/>
          </a:prstGeom>
          <a:solidFill>
            <a:srgbClr val="A39CFE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64984" y="611929"/>
            <a:ext cx="3559409" cy="895293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Combo sản phẩm</a:t>
            </a:r>
            <a:endParaRPr 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55531" y="1983740"/>
            <a:ext cx="3408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 sản phẩm được bán theo combo, giúp người dùng tiết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kiệm chi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phí và thời gian tìm kiếm các sản phẩm liên quan </a:t>
            </a:r>
          </a:p>
        </p:txBody>
      </p:sp>
    </p:spTree>
    <p:extLst>
      <p:ext uri="{BB962C8B-B14F-4D97-AF65-F5344CB8AC3E}">
        <p14:creationId xmlns:p14="http://schemas.microsoft.com/office/powerpoint/2010/main" val="3873180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729"/>
            <a:ext cx="12192000" cy="584200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HỆ THỐNG●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0" y="1010851"/>
            <a:ext cx="8976574" cy="5356187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25" y="4244225"/>
            <a:ext cx="2369571" cy="258052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632590" y="764329"/>
            <a:ext cx="3559410" cy="3853076"/>
          </a:xfrm>
          <a:prstGeom prst="rect">
            <a:avLst/>
          </a:prstGeom>
          <a:solidFill>
            <a:srgbClr val="FF7675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480190" y="611929"/>
            <a:ext cx="3559410" cy="3853076"/>
          </a:xfrm>
          <a:prstGeom prst="rect">
            <a:avLst/>
          </a:prstGeom>
          <a:solidFill>
            <a:srgbClr val="A39CFE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74551" y="611929"/>
            <a:ext cx="3559409" cy="895293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Giỏ hàng</a:t>
            </a:r>
            <a:endParaRPr 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49891" y="1494217"/>
            <a:ext cx="34087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 muốn mua nhiều sản phẩm, người dùng có thể thêm các sản phẩm vào giỏ hàng để thuận tiện cho việc theo dõi và mua hàng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 khi chọn được sản phẩm, người dùng có thể tiến hành thanh toán</a:t>
            </a:r>
          </a:p>
        </p:txBody>
      </p:sp>
    </p:spTree>
    <p:extLst>
      <p:ext uri="{BB962C8B-B14F-4D97-AF65-F5344CB8AC3E}">
        <p14:creationId xmlns:p14="http://schemas.microsoft.com/office/powerpoint/2010/main" val="3844555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729"/>
            <a:ext cx="12192000" cy="584200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HỆ THỐNG●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15" y="682671"/>
            <a:ext cx="7271568" cy="1951676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15" y="2705089"/>
            <a:ext cx="7281956" cy="3837379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617" y="4244225"/>
            <a:ext cx="2369571" cy="25805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271982" y="764329"/>
            <a:ext cx="3559410" cy="3853076"/>
          </a:xfrm>
          <a:prstGeom prst="rect">
            <a:avLst/>
          </a:prstGeom>
          <a:solidFill>
            <a:srgbClr val="FF7675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19582" y="611929"/>
            <a:ext cx="3559410" cy="3853076"/>
          </a:xfrm>
          <a:prstGeom prst="rect">
            <a:avLst/>
          </a:prstGeom>
          <a:solidFill>
            <a:srgbClr val="A39CFE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13943" y="611929"/>
            <a:ext cx="3559409" cy="895293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Thanh toán</a:t>
            </a:r>
            <a:endParaRPr 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89283" y="1494217"/>
            <a:ext cx="34087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 thanh toán, người dùng có thể nhập mã ưu đãi để được giảm giá cho đơn hàng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ưu đãi được hiện thị ở các trang mua hàng (trang chủ, chi tiết sản phẩm, trang tìm kiếm,...)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90" y="1643094"/>
            <a:ext cx="2457793" cy="87642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0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729"/>
            <a:ext cx="12192000" cy="584200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HỆ THỐNG●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5" y="611929"/>
            <a:ext cx="12011429" cy="5930539"/>
          </a:xfrm>
          <a:prstGeom prst="round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45989" y="3222791"/>
            <a:ext cx="3255725" cy="3524336"/>
          </a:xfrm>
          <a:prstGeom prst="rect">
            <a:avLst/>
          </a:prstGeom>
          <a:solidFill>
            <a:srgbClr val="FF7675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93589" y="3070391"/>
            <a:ext cx="3255725" cy="3524336"/>
          </a:xfrm>
          <a:prstGeom prst="rect">
            <a:avLst/>
          </a:prstGeom>
          <a:solidFill>
            <a:srgbClr val="A39CFE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93588" y="3070391"/>
            <a:ext cx="3255726" cy="818908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Thanh toán</a:t>
            </a:r>
            <a:r>
              <a:rPr lang="en-US" sz="16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(cont)</a:t>
            </a:r>
            <a:endParaRPr 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2502" y="4324570"/>
            <a:ext cx="3117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 khi nhập mã ưu đãi, người dùng điền thông tin mua hàng để có thể xác thực đơn hàng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70" y="3988076"/>
            <a:ext cx="2369571" cy="258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83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729"/>
            <a:ext cx="12192000" cy="584200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HỆ THỐNG●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9" y="779355"/>
            <a:ext cx="7655927" cy="5904781"/>
          </a:xfrm>
          <a:prstGeom prst="round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617" y="4244225"/>
            <a:ext cx="2369571" cy="25805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271982" y="764329"/>
            <a:ext cx="3559410" cy="3853076"/>
          </a:xfrm>
          <a:prstGeom prst="rect">
            <a:avLst/>
          </a:prstGeom>
          <a:solidFill>
            <a:srgbClr val="FF7675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119582" y="611929"/>
            <a:ext cx="3559410" cy="3853076"/>
          </a:xfrm>
          <a:prstGeom prst="rect">
            <a:avLst/>
          </a:prstGeom>
          <a:solidFill>
            <a:srgbClr val="A39CFE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13943" y="611929"/>
            <a:ext cx="3559409" cy="895293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Thanh toán</a:t>
            </a:r>
            <a:r>
              <a:rPr lang="en-US" sz="16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(cont)</a:t>
            </a:r>
            <a:endParaRPr 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19582" y="1507222"/>
            <a:ext cx="3408727" cy="300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 khi điền thông tin mua hàng, người dùng có thể kiểm tra lại thông tin về sản phẩm cũng như tổng tiền của đơn hàng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Ngoài ra, người dùng có thể chọn phương thức giao hàng mong muốn</a:t>
            </a:r>
          </a:p>
        </p:txBody>
      </p:sp>
    </p:spTree>
    <p:extLst>
      <p:ext uri="{BB962C8B-B14F-4D97-AF65-F5344CB8AC3E}">
        <p14:creationId xmlns:p14="http://schemas.microsoft.com/office/powerpoint/2010/main" val="3163907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7729"/>
            <a:ext cx="12192000" cy="584200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HỆ THỐNG●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" y="611929"/>
            <a:ext cx="12072671" cy="4366711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132" y="4411650"/>
            <a:ext cx="2369571" cy="25805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26355" y="4978639"/>
            <a:ext cx="7746531" cy="1858159"/>
          </a:xfrm>
          <a:prstGeom prst="rect">
            <a:avLst/>
          </a:prstGeom>
          <a:solidFill>
            <a:srgbClr val="FF7675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9459" y="4750806"/>
            <a:ext cx="7733655" cy="1975786"/>
          </a:xfrm>
          <a:prstGeom prst="rect">
            <a:avLst/>
          </a:prstGeom>
          <a:solidFill>
            <a:srgbClr val="A39CFE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9459" y="4750806"/>
            <a:ext cx="2490411" cy="1975786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Thanh toán</a:t>
            </a:r>
            <a:r>
              <a:rPr lang="en-US" sz="16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(cont)</a:t>
            </a:r>
            <a:endParaRPr 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39703" y="4787601"/>
            <a:ext cx="52432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 khi kiểm tra đơn hàng, người dùng chọn phương thức thanh toán và nhấn “Đặt Hàng” để kết thúc quá trình mua hàng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 hàng thành công, hệ thống sẽ gửi hoá đơn về mail đã đăng ký mua hàng</a:t>
            </a:r>
          </a:p>
        </p:txBody>
      </p:sp>
    </p:spTree>
    <p:extLst>
      <p:ext uri="{BB962C8B-B14F-4D97-AF65-F5344CB8AC3E}">
        <p14:creationId xmlns:p14="http://schemas.microsoft.com/office/powerpoint/2010/main" val="409930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7729"/>
            <a:ext cx="12192000" cy="584200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HỆ THỐNG●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" y="611929"/>
            <a:ext cx="7743403" cy="3741130"/>
          </a:xfrm>
          <a:prstGeom prst="round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434" y="611929"/>
            <a:ext cx="4338534" cy="4681288"/>
          </a:xfrm>
          <a:prstGeom prst="round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69532" y="4937259"/>
            <a:ext cx="7473870" cy="1792756"/>
          </a:xfrm>
          <a:prstGeom prst="rect">
            <a:avLst/>
          </a:prstGeom>
          <a:solidFill>
            <a:srgbClr val="FF7675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2635" y="4709425"/>
            <a:ext cx="7461447" cy="1906243"/>
          </a:xfrm>
          <a:prstGeom prst="rect">
            <a:avLst/>
          </a:prstGeom>
          <a:solidFill>
            <a:srgbClr val="A39CFE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2636" y="4709425"/>
            <a:ext cx="2402754" cy="1906243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Hoá đơn</a:t>
            </a:r>
            <a:endParaRPr 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52565" y="5269874"/>
            <a:ext cx="5058693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 khi đặt hàng, hệ thống sẽ gửi thư cảm ơn và hoá đơn về email đã đăng ký mua hàng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084" y="4746220"/>
            <a:ext cx="1937669" cy="21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5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84200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MỤC TIÊU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38556" y="1842935"/>
            <a:ext cx="5803018" cy="905346"/>
          </a:xfrm>
          <a:prstGeom prst="rect">
            <a:avLst/>
          </a:prstGeom>
          <a:solidFill>
            <a:srgbClr val="DFE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636E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SÁCH </a:t>
            </a:r>
            <a:r>
              <a:rPr lang="en-US" sz="2400" b="1" dirty="0">
                <a:solidFill>
                  <a:srgbClr val="636E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z="2400" b="1" dirty="0" smtClean="0">
                <a:solidFill>
                  <a:srgbClr val="636E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DỤNG CỤ VĂN PHÒNG PHẨM</a:t>
            </a:r>
            <a:endParaRPr lang="en-US" sz="2400" b="1" dirty="0">
              <a:solidFill>
                <a:srgbClr val="636E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77661" y="1834382"/>
            <a:ext cx="2860895" cy="905346"/>
          </a:xfrm>
          <a:prstGeom prst="rect">
            <a:avLst/>
          </a:prstGeom>
          <a:solidFill>
            <a:srgbClr val="EE3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SẢN PHẨM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38556" y="3072441"/>
            <a:ext cx="5803018" cy="905346"/>
          </a:xfrm>
          <a:prstGeom prst="rect">
            <a:avLst/>
          </a:prstGeom>
          <a:solidFill>
            <a:srgbClr val="217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WordPress</a:t>
            </a:r>
            <a:endParaRPr lang="en-U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5258302"/>
            <a:ext cx="12191999" cy="1498097"/>
          </a:xfrm>
          <a:prstGeom prst="rect">
            <a:avLst/>
          </a:prstGeom>
          <a:solidFill>
            <a:srgbClr val="DFE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77661" y="3065376"/>
            <a:ext cx="2860895" cy="905346"/>
          </a:xfrm>
          <a:prstGeom prst="rect">
            <a:avLst/>
          </a:prstGeom>
          <a:solidFill>
            <a:srgbClr val="EE3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CMS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38556" y="4343085"/>
            <a:ext cx="5803018" cy="905346"/>
          </a:xfrm>
          <a:prstGeom prst="rect">
            <a:avLst/>
          </a:prstGeom>
          <a:solidFill>
            <a:srgbClr val="7F5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WooCommerce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77661" y="4336020"/>
            <a:ext cx="2860895" cy="905346"/>
          </a:xfrm>
          <a:prstGeom prst="rect">
            <a:avLst/>
          </a:prstGeom>
          <a:solidFill>
            <a:srgbClr val="EE3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Plug-in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Tập tin:WordPress blue logo.svg – Wikipedia tiếng Việ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611" y="5425143"/>
            <a:ext cx="1164414" cy="116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ập tin:WooCommerce logo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378" y="5425143"/>
            <a:ext cx="1952687" cy="116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7661" y="603372"/>
            <a:ext cx="2860895" cy="905346"/>
          </a:xfrm>
          <a:prstGeom prst="rect">
            <a:avLst/>
          </a:prstGeom>
          <a:solidFill>
            <a:srgbClr val="EE3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ĐỀ TÀI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38555" y="610437"/>
            <a:ext cx="5803019" cy="905346"/>
          </a:xfrm>
          <a:prstGeom prst="rect">
            <a:avLst/>
          </a:prstGeom>
          <a:solidFill>
            <a:srgbClr val="CDC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STORE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218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143125"/>
            <a:ext cx="12192000" cy="2571750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7800" y="3075057"/>
            <a:ext cx="1183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 ƠN THẦY VÀ CÁC BẠN ĐÃ THEO DÕI</a:t>
            </a:r>
            <a:endParaRPr 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7275" y="6309879"/>
            <a:ext cx="1367275" cy="54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0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apezoid 14"/>
          <p:cNvSpPr/>
          <p:nvPr/>
        </p:nvSpPr>
        <p:spPr>
          <a:xfrm>
            <a:off x="152400" y="1000125"/>
            <a:ext cx="8134350" cy="5657850"/>
          </a:xfrm>
          <a:custGeom>
            <a:avLst/>
            <a:gdLst>
              <a:gd name="connsiteX0" fmla="*/ 0 w 6038850"/>
              <a:gd name="connsiteY0" fmla="*/ 5448300 h 5448300"/>
              <a:gd name="connsiteX1" fmla="*/ 1362075 w 6038850"/>
              <a:gd name="connsiteY1" fmla="*/ 0 h 5448300"/>
              <a:gd name="connsiteX2" fmla="*/ 4676775 w 6038850"/>
              <a:gd name="connsiteY2" fmla="*/ 0 h 5448300"/>
              <a:gd name="connsiteX3" fmla="*/ 6038850 w 6038850"/>
              <a:gd name="connsiteY3" fmla="*/ 5448300 h 5448300"/>
              <a:gd name="connsiteX4" fmla="*/ 0 w 6038850"/>
              <a:gd name="connsiteY4" fmla="*/ 5448300 h 5448300"/>
              <a:gd name="connsiteX0" fmla="*/ 1533525 w 7572375"/>
              <a:gd name="connsiteY0" fmla="*/ 5524500 h 5524500"/>
              <a:gd name="connsiteX1" fmla="*/ 0 w 7572375"/>
              <a:gd name="connsiteY1" fmla="*/ 0 h 5524500"/>
              <a:gd name="connsiteX2" fmla="*/ 6210300 w 7572375"/>
              <a:gd name="connsiteY2" fmla="*/ 76200 h 5524500"/>
              <a:gd name="connsiteX3" fmla="*/ 7572375 w 7572375"/>
              <a:gd name="connsiteY3" fmla="*/ 5524500 h 5524500"/>
              <a:gd name="connsiteX4" fmla="*/ 1533525 w 7572375"/>
              <a:gd name="connsiteY4" fmla="*/ 5524500 h 5524500"/>
              <a:gd name="connsiteX0" fmla="*/ 0 w 7572375"/>
              <a:gd name="connsiteY0" fmla="*/ 5629275 h 5629275"/>
              <a:gd name="connsiteX1" fmla="*/ 0 w 7572375"/>
              <a:gd name="connsiteY1" fmla="*/ 0 h 5629275"/>
              <a:gd name="connsiteX2" fmla="*/ 6210300 w 7572375"/>
              <a:gd name="connsiteY2" fmla="*/ 76200 h 5629275"/>
              <a:gd name="connsiteX3" fmla="*/ 7572375 w 7572375"/>
              <a:gd name="connsiteY3" fmla="*/ 5524500 h 5629275"/>
              <a:gd name="connsiteX4" fmla="*/ 0 w 7572375"/>
              <a:gd name="connsiteY4" fmla="*/ 5629275 h 5629275"/>
              <a:gd name="connsiteX0" fmla="*/ 0 w 7572375"/>
              <a:gd name="connsiteY0" fmla="*/ 5553075 h 5553075"/>
              <a:gd name="connsiteX1" fmla="*/ 9525 w 7572375"/>
              <a:gd name="connsiteY1" fmla="*/ 552450 h 5553075"/>
              <a:gd name="connsiteX2" fmla="*/ 6210300 w 7572375"/>
              <a:gd name="connsiteY2" fmla="*/ 0 h 5553075"/>
              <a:gd name="connsiteX3" fmla="*/ 7572375 w 7572375"/>
              <a:gd name="connsiteY3" fmla="*/ 5448300 h 5553075"/>
              <a:gd name="connsiteX4" fmla="*/ 0 w 7572375"/>
              <a:gd name="connsiteY4" fmla="*/ 5553075 h 5553075"/>
              <a:gd name="connsiteX0" fmla="*/ 0 w 7572375"/>
              <a:gd name="connsiteY0" fmla="*/ 5657850 h 5657850"/>
              <a:gd name="connsiteX1" fmla="*/ 0 w 7572375"/>
              <a:gd name="connsiteY1" fmla="*/ 0 h 5657850"/>
              <a:gd name="connsiteX2" fmla="*/ 6210300 w 7572375"/>
              <a:gd name="connsiteY2" fmla="*/ 104775 h 5657850"/>
              <a:gd name="connsiteX3" fmla="*/ 7572375 w 7572375"/>
              <a:gd name="connsiteY3" fmla="*/ 5553075 h 5657850"/>
              <a:gd name="connsiteX4" fmla="*/ 0 w 7572375"/>
              <a:gd name="connsiteY4" fmla="*/ 5657850 h 5657850"/>
              <a:gd name="connsiteX0" fmla="*/ 0 w 7572375"/>
              <a:gd name="connsiteY0" fmla="*/ 5657850 h 5657850"/>
              <a:gd name="connsiteX1" fmla="*/ 0 w 7572375"/>
              <a:gd name="connsiteY1" fmla="*/ 0 h 5657850"/>
              <a:gd name="connsiteX2" fmla="*/ 3733800 w 7572375"/>
              <a:gd name="connsiteY2" fmla="*/ 904875 h 5657850"/>
              <a:gd name="connsiteX3" fmla="*/ 7572375 w 7572375"/>
              <a:gd name="connsiteY3" fmla="*/ 5553075 h 5657850"/>
              <a:gd name="connsiteX4" fmla="*/ 0 w 7572375"/>
              <a:gd name="connsiteY4" fmla="*/ 5657850 h 5657850"/>
              <a:gd name="connsiteX0" fmla="*/ 0 w 7572375"/>
              <a:gd name="connsiteY0" fmla="*/ 5657850 h 5657850"/>
              <a:gd name="connsiteX1" fmla="*/ 0 w 7572375"/>
              <a:gd name="connsiteY1" fmla="*/ 0 h 5657850"/>
              <a:gd name="connsiteX2" fmla="*/ 5753100 w 7572375"/>
              <a:gd name="connsiteY2" fmla="*/ 38100 h 5657850"/>
              <a:gd name="connsiteX3" fmla="*/ 7572375 w 7572375"/>
              <a:gd name="connsiteY3" fmla="*/ 5553075 h 5657850"/>
              <a:gd name="connsiteX4" fmla="*/ 0 w 7572375"/>
              <a:gd name="connsiteY4" fmla="*/ 5657850 h 5657850"/>
              <a:gd name="connsiteX0" fmla="*/ 0 w 5753100"/>
              <a:gd name="connsiteY0" fmla="*/ 5657850 h 5657850"/>
              <a:gd name="connsiteX1" fmla="*/ 0 w 5753100"/>
              <a:gd name="connsiteY1" fmla="*/ 0 h 5657850"/>
              <a:gd name="connsiteX2" fmla="*/ 5753100 w 5753100"/>
              <a:gd name="connsiteY2" fmla="*/ 38100 h 5657850"/>
              <a:gd name="connsiteX3" fmla="*/ 5391150 w 5753100"/>
              <a:gd name="connsiteY3" fmla="*/ 4591050 h 5657850"/>
              <a:gd name="connsiteX4" fmla="*/ 0 w 5753100"/>
              <a:gd name="connsiteY4" fmla="*/ 5657850 h 5657850"/>
              <a:gd name="connsiteX0" fmla="*/ 0 w 5753100"/>
              <a:gd name="connsiteY0" fmla="*/ 5657850 h 5657850"/>
              <a:gd name="connsiteX1" fmla="*/ 0 w 5753100"/>
              <a:gd name="connsiteY1" fmla="*/ 0 h 5657850"/>
              <a:gd name="connsiteX2" fmla="*/ 5753100 w 5753100"/>
              <a:gd name="connsiteY2" fmla="*/ 19050 h 5657850"/>
              <a:gd name="connsiteX3" fmla="*/ 5391150 w 5753100"/>
              <a:gd name="connsiteY3" fmla="*/ 4591050 h 5657850"/>
              <a:gd name="connsiteX4" fmla="*/ 0 w 5753100"/>
              <a:gd name="connsiteY4" fmla="*/ 5657850 h 5657850"/>
              <a:gd name="connsiteX0" fmla="*/ 0 w 8143875"/>
              <a:gd name="connsiteY0" fmla="*/ 5657850 h 5657850"/>
              <a:gd name="connsiteX1" fmla="*/ 0 w 8143875"/>
              <a:gd name="connsiteY1" fmla="*/ 0 h 5657850"/>
              <a:gd name="connsiteX2" fmla="*/ 5753100 w 8143875"/>
              <a:gd name="connsiteY2" fmla="*/ 19050 h 5657850"/>
              <a:gd name="connsiteX3" fmla="*/ 8143875 w 8143875"/>
              <a:gd name="connsiteY3" fmla="*/ 5591175 h 5657850"/>
              <a:gd name="connsiteX4" fmla="*/ 0 w 8143875"/>
              <a:gd name="connsiteY4" fmla="*/ 5657850 h 5657850"/>
              <a:gd name="connsiteX0" fmla="*/ 0 w 8124825"/>
              <a:gd name="connsiteY0" fmla="*/ 5657850 h 5657850"/>
              <a:gd name="connsiteX1" fmla="*/ 0 w 8124825"/>
              <a:gd name="connsiteY1" fmla="*/ 0 h 5657850"/>
              <a:gd name="connsiteX2" fmla="*/ 5753100 w 8124825"/>
              <a:gd name="connsiteY2" fmla="*/ 19050 h 5657850"/>
              <a:gd name="connsiteX3" fmla="*/ 8124825 w 8124825"/>
              <a:gd name="connsiteY3" fmla="*/ 5619750 h 5657850"/>
              <a:gd name="connsiteX4" fmla="*/ 0 w 8124825"/>
              <a:gd name="connsiteY4" fmla="*/ 5657850 h 5657850"/>
              <a:gd name="connsiteX0" fmla="*/ 0 w 8134350"/>
              <a:gd name="connsiteY0" fmla="*/ 5657850 h 5657850"/>
              <a:gd name="connsiteX1" fmla="*/ 0 w 8134350"/>
              <a:gd name="connsiteY1" fmla="*/ 0 h 5657850"/>
              <a:gd name="connsiteX2" fmla="*/ 5753100 w 8134350"/>
              <a:gd name="connsiteY2" fmla="*/ 19050 h 5657850"/>
              <a:gd name="connsiteX3" fmla="*/ 8134350 w 8134350"/>
              <a:gd name="connsiteY3" fmla="*/ 5638800 h 5657850"/>
              <a:gd name="connsiteX4" fmla="*/ 0 w 8134350"/>
              <a:gd name="connsiteY4" fmla="*/ 5657850 h 5657850"/>
              <a:gd name="connsiteX0" fmla="*/ 0 w 8134350"/>
              <a:gd name="connsiteY0" fmla="*/ 5657850 h 5657850"/>
              <a:gd name="connsiteX1" fmla="*/ 0 w 8134350"/>
              <a:gd name="connsiteY1" fmla="*/ 0 h 5657850"/>
              <a:gd name="connsiteX2" fmla="*/ 5753100 w 8134350"/>
              <a:gd name="connsiteY2" fmla="*/ 19050 h 5657850"/>
              <a:gd name="connsiteX3" fmla="*/ 8134350 w 8134350"/>
              <a:gd name="connsiteY3" fmla="*/ 5648325 h 5657850"/>
              <a:gd name="connsiteX4" fmla="*/ 0 w 8134350"/>
              <a:gd name="connsiteY4" fmla="*/ 5657850 h 5657850"/>
              <a:gd name="connsiteX0" fmla="*/ 0 w 8134350"/>
              <a:gd name="connsiteY0" fmla="*/ 5657850 h 5657850"/>
              <a:gd name="connsiteX1" fmla="*/ 0 w 8134350"/>
              <a:gd name="connsiteY1" fmla="*/ 0 h 5657850"/>
              <a:gd name="connsiteX2" fmla="*/ 5753100 w 8134350"/>
              <a:gd name="connsiteY2" fmla="*/ 0 h 5657850"/>
              <a:gd name="connsiteX3" fmla="*/ 8134350 w 8134350"/>
              <a:gd name="connsiteY3" fmla="*/ 5648325 h 5657850"/>
              <a:gd name="connsiteX4" fmla="*/ 0 w 8134350"/>
              <a:gd name="connsiteY4" fmla="*/ 5657850 h 565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4350" h="5657850">
                <a:moveTo>
                  <a:pt x="0" y="5657850"/>
                </a:moveTo>
                <a:lnTo>
                  <a:pt x="0" y="0"/>
                </a:lnTo>
                <a:lnTo>
                  <a:pt x="5753100" y="0"/>
                </a:lnTo>
                <a:lnTo>
                  <a:pt x="8134350" y="5648325"/>
                </a:lnTo>
                <a:lnTo>
                  <a:pt x="0" y="5657850"/>
                </a:lnTo>
                <a:close/>
              </a:path>
            </a:pathLst>
          </a:cu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/>
          <p:cNvSpPr/>
          <p:nvPr/>
        </p:nvSpPr>
        <p:spPr>
          <a:xfrm>
            <a:off x="0" y="847725"/>
            <a:ext cx="8134350" cy="5657850"/>
          </a:xfrm>
          <a:custGeom>
            <a:avLst/>
            <a:gdLst>
              <a:gd name="connsiteX0" fmla="*/ 0 w 6038850"/>
              <a:gd name="connsiteY0" fmla="*/ 5448300 h 5448300"/>
              <a:gd name="connsiteX1" fmla="*/ 1362075 w 6038850"/>
              <a:gd name="connsiteY1" fmla="*/ 0 h 5448300"/>
              <a:gd name="connsiteX2" fmla="*/ 4676775 w 6038850"/>
              <a:gd name="connsiteY2" fmla="*/ 0 h 5448300"/>
              <a:gd name="connsiteX3" fmla="*/ 6038850 w 6038850"/>
              <a:gd name="connsiteY3" fmla="*/ 5448300 h 5448300"/>
              <a:gd name="connsiteX4" fmla="*/ 0 w 6038850"/>
              <a:gd name="connsiteY4" fmla="*/ 5448300 h 5448300"/>
              <a:gd name="connsiteX0" fmla="*/ 1533525 w 7572375"/>
              <a:gd name="connsiteY0" fmla="*/ 5524500 h 5524500"/>
              <a:gd name="connsiteX1" fmla="*/ 0 w 7572375"/>
              <a:gd name="connsiteY1" fmla="*/ 0 h 5524500"/>
              <a:gd name="connsiteX2" fmla="*/ 6210300 w 7572375"/>
              <a:gd name="connsiteY2" fmla="*/ 76200 h 5524500"/>
              <a:gd name="connsiteX3" fmla="*/ 7572375 w 7572375"/>
              <a:gd name="connsiteY3" fmla="*/ 5524500 h 5524500"/>
              <a:gd name="connsiteX4" fmla="*/ 1533525 w 7572375"/>
              <a:gd name="connsiteY4" fmla="*/ 5524500 h 5524500"/>
              <a:gd name="connsiteX0" fmla="*/ 0 w 7572375"/>
              <a:gd name="connsiteY0" fmla="*/ 5629275 h 5629275"/>
              <a:gd name="connsiteX1" fmla="*/ 0 w 7572375"/>
              <a:gd name="connsiteY1" fmla="*/ 0 h 5629275"/>
              <a:gd name="connsiteX2" fmla="*/ 6210300 w 7572375"/>
              <a:gd name="connsiteY2" fmla="*/ 76200 h 5629275"/>
              <a:gd name="connsiteX3" fmla="*/ 7572375 w 7572375"/>
              <a:gd name="connsiteY3" fmla="*/ 5524500 h 5629275"/>
              <a:gd name="connsiteX4" fmla="*/ 0 w 7572375"/>
              <a:gd name="connsiteY4" fmla="*/ 5629275 h 5629275"/>
              <a:gd name="connsiteX0" fmla="*/ 0 w 7572375"/>
              <a:gd name="connsiteY0" fmla="*/ 5553075 h 5553075"/>
              <a:gd name="connsiteX1" fmla="*/ 9525 w 7572375"/>
              <a:gd name="connsiteY1" fmla="*/ 552450 h 5553075"/>
              <a:gd name="connsiteX2" fmla="*/ 6210300 w 7572375"/>
              <a:gd name="connsiteY2" fmla="*/ 0 h 5553075"/>
              <a:gd name="connsiteX3" fmla="*/ 7572375 w 7572375"/>
              <a:gd name="connsiteY3" fmla="*/ 5448300 h 5553075"/>
              <a:gd name="connsiteX4" fmla="*/ 0 w 7572375"/>
              <a:gd name="connsiteY4" fmla="*/ 5553075 h 5553075"/>
              <a:gd name="connsiteX0" fmla="*/ 0 w 7572375"/>
              <a:gd name="connsiteY0" fmla="*/ 5657850 h 5657850"/>
              <a:gd name="connsiteX1" fmla="*/ 0 w 7572375"/>
              <a:gd name="connsiteY1" fmla="*/ 0 h 5657850"/>
              <a:gd name="connsiteX2" fmla="*/ 6210300 w 7572375"/>
              <a:gd name="connsiteY2" fmla="*/ 104775 h 5657850"/>
              <a:gd name="connsiteX3" fmla="*/ 7572375 w 7572375"/>
              <a:gd name="connsiteY3" fmla="*/ 5553075 h 5657850"/>
              <a:gd name="connsiteX4" fmla="*/ 0 w 7572375"/>
              <a:gd name="connsiteY4" fmla="*/ 5657850 h 5657850"/>
              <a:gd name="connsiteX0" fmla="*/ 0 w 7572375"/>
              <a:gd name="connsiteY0" fmla="*/ 5657850 h 5657850"/>
              <a:gd name="connsiteX1" fmla="*/ 0 w 7572375"/>
              <a:gd name="connsiteY1" fmla="*/ 0 h 5657850"/>
              <a:gd name="connsiteX2" fmla="*/ 3733800 w 7572375"/>
              <a:gd name="connsiteY2" fmla="*/ 904875 h 5657850"/>
              <a:gd name="connsiteX3" fmla="*/ 7572375 w 7572375"/>
              <a:gd name="connsiteY3" fmla="*/ 5553075 h 5657850"/>
              <a:gd name="connsiteX4" fmla="*/ 0 w 7572375"/>
              <a:gd name="connsiteY4" fmla="*/ 5657850 h 5657850"/>
              <a:gd name="connsiteX0" fmla="*/ 0 w 7572375"/>
              <a:gd name="connsiteY0" fmla="*/ 5657850 h 5657850"/>
              <a:gd name="connsiteX1" fmla="*/ 0 w 7572375"/>
              <a:gd name="connsiteY1" fmla="*/ 0 h 5657850"/>
              <a:gd name="connsiteX2" fmla="*/ 5753100 w 7572375"/>
              <a:gd name="connsiteY2" fmla="*/ 38100 h 5657850"/>
              <a:gd name="connsiteX3" fmla="*/ 7572375 w 7572375"/>
              <a:gd name="connsiteY3" fmla="*/ 5553075 h 5657850"/>
              <a:gd name="connsiteX4" fmla="*/ 0 w 7572375"/>
              <a:gd name="connsiteY4" fmla="*/ 5657850 h 5657850"/>
              <a:gd name="connsiteX0" fmla="*/ 0 w 5753100"/>
              <a:gd name="connsiteY0" fmla="*/ 5657850 h 5657850"/>
              <a:gd name="connsiteX1" fmla="*/ 0 w 5753100"/>
              <a:gd name="connsiteY1" fmla="*/ 0 h 5657850"/>
              <a:gd name="connsiteX2" fmla="*/ 5753100 w 5753100"/>
              <a:gd name="connsiteY2" fmla="*/ 38100 h 5657850"/>
              <a:gd name="connsiteX3" fmla="*/ 5391150 w 5753100"/>
              <a:gd name="connsiteY3" fmla="*/ 4591050 h 5657850"/>
              <a:gd name="connsiteX4" fmla="*/ 0 w 5753100"/>
              <a:gd name="connsiteY4" fmla="*/ 5657850 h 5657850"/>
              <a:gd name="connsiteX0" fmla="*/ 0 w 5753100"/>
              <a:gd name="connsiteY0" fmla="*/ 5657850 h 5657850"/>
              <a:gd name="connsiteX1" fmla="*/ 0 w 5753100"/>
              <a:gd name="connsiteY1" fmla="*/ 0 h 5657850"/>
              <a:gd name="connsiteX2" fmla="*/ 5753100 w 5753100"/>
              <a:gd name="connsiteY2" fmla="*/ 19050 h 5657850"/>
              <a:gd name="connsiteX3" fmla="*/ 5391150 w 5753100"/>
              <a:gd name="connsiteY3" fmla="*/ 4591050 h 5657850"/>
              <a:gd name="connsiteX4" fmla="*/ 0 w 5753100"/>
              <a:gd name="connsiteY4" fmla="*/ 5657850 h 5657850"/>
              <a:gd name="connsiteX0" fmla="*/ 0 w 8143875"/>
              <a:gd name="connsiteY0" fmla="*/ 5657850 h 5657850"/>
              <a:gd name="connsiteX1" fmla="*/ 0 w 8143875"/>
              <a:gd name="connsiteY1" fmla="*/ 0 h 5657850"/>
              <a:gd name="connsiteX2" fmla="*/ 5753100 w 8143875"/>
              <a:gd name="connsiteY2" fmla="*/ 19050 h 5657850"/>
              <a:gd name="connsiteX3" fmla="*/ 8143875 w 8143875"/>
              <a:gd name="connsiteY3" fmla="*/ 5591175 h 5657850"/>
              <a:gd name="connsiteX4" fmla="*/ 0 w 8143875"/>
              <a:gd name="connsiteY4" fmla="*/ 5657850 h 5657850"/>
              <a:gd name="connsiteX0" fmla="*/ 0 w 8124825"/>
              <a:gd name="connsiteY0" fmla="*/ 5657850 h 5657850"/>
              <a:gd name="connsiteX1" fmla="*/ 0 w 8124825"/>
              <a:gd name="connsiteY1" fmla="*/ 0 h 5657850"/>
              <a:gd name="connsiteX2" fmla="*/ 5753100 w 8124825"/>
              <a:gd name="connsiteY2" fmla="*/ 19050 h 5657850"/>
              <a:gd name="connsiteX3" fmla="*/ 8124825 w 8124825"/>
              <a:gd name="connsiteY3" fmla="*/ 5619750 h 5657850"/>
              <a:gd name="connsiteX4" fmla="*/ 0 w 8124825"/>
              <a:gd name="connsiteY4" fmla="*/ 5657850 h 5657850"/>
              <a:gd name="connsiteX0" fmla="*/ 0 w 8134350"/>
              <a:gd name="connsiteY0" fmla="*/ 5657850 h 5657850"/>
              <a:gd name="connsiteX1" fmla="*/ 0 w 8134350"/>
              <a:gd name="connsiteY1" fmla="*/ 0 h 5657850"/>
              <a:gd name="connsiteX2" fmla="*/ 5753100 w 8134350"/>
              <a:gd name="connsiteY2" fmla="*/ 19050 h 5657850"/>
              <a:gd name="connsiteX3" fmla="*/ 8134350 w 8134350"/>
              <a:gd name="connsiteY3" fmla="*/ 5638800 h 5657850"/>
              <a:gd name="connsiteX4" fmla="*/ 0 w 8134350"/>
              <a:gd name="connsiteY4" fmla="*/ 5657850 h 5657850"/>
              <a:gd name="connsiteX0" fmla="*/ 0 w 8134350"/>
              <a:gd name="connsiteY0" fmla="*/ 5657850 h 5657850"/>
              <a:gd name="connsiteX1" fmla="*/ 0 w 8134350"/>
              <a:gd name="connsiteY1" fmla="*/ 0 h 5657850"/>
              <a:gd name="connsiteX2" fmla="*/ 5753100 w 8134350"/>
              <a:gd name="connsiteY2" fmla="*/ 19050 h 5657850"/>
              <a:gd name="connsiteX3" fmla="*/ 8134350 w 8134350"/>
              <a:gd name="connsiteY3" fmla="*/ 5648325 h 5657850"/>
              <a:gd name="connsiteX4" fmla="*/ 0 w 8134350"/>
              <a:gd name="connsiteY4" fmla="*/ 5657850 h 5657850"/>
              <a:gd name="connsiteX0" fmla="*/ 0 w 8134350"/>
              <a:gd name="connsiteY0" fmla="*/ 5657850 h 5657850"/>
              <a:gd name="connsiteX1" fmla="*/ 0 w 8134350"/>
              <a:gd name="connsiteY1" fmla="*/ 0 h 5657850"/>
              <a:gd name="connsiteX2" fmla="*/ 5753100 w 8134350"/>
              <a:gd name="connsiteY2" fmla="*/ 0 h 5657850"/>
              <a:gd name="connsiteX3" fmla="*/ 8134350 w 8134350"/>
              <a:gd name="connsiteY3" fmla="*/ 5648325 h 5657850"/>
              <a:gd name="connsiteX4" fmla="*/ 0 w 8134350"/>
              <a:gd name="connsiteY4" fmla="*/ 5657850 h 565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4350" h="5657850">
                <a:moveTo>
                  <a:pt x="0" y="5657850"/>
                </a:moveTo>
                <a:lnTo>
                  <a:pt x="0" y="0"/>
                </a:lnTo>
                <a:lnTo>
                  <a:pt x="5753100" y="0"/>
                </a:lnTo>
                <a:lnTo>
                  <a:pt x="8134350" y="5648325"/>
                </a:lnTo>
                <a:lnTo>
                  <a:pt x="0" y="5657850"/>
                </a:lnTo>
                <a:close/>
              </a:path>
            </a:pathLst>
          </a:custGeom>
          <a:solidFill>
            <a:srgbClr val="DFE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584200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CÁC CHỨC NĂNG CƠ BẢN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4966" y="1131143"/>
            <a:ext cx="62050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6C5C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 NHẬP, ĐĂNG XUẤT</a:t>
            </a:r>
          </a:p>
          <a:p>
            <a:pPr>
              <a:lnSpc>
                <a:spcPct val="150000"/>
              </a:lnSpc>
            </a:pPr>
            <a:endParaRPr lang="en-US" sz="2400" b="1" dirty="0" smtClean="0">
              <a:solidFill>
                <a:srgbClr val="6C5CE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6C5C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 KIẾM </a:t>
            </a:r>
            <a:r>
              <a:rPr lang="en-US" b="1" i="1" dirty="0" smtClean="0">
                <a:solidFill>
                  <a:srgbClr val="6C5C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(THEO DANH MỤC, KEYWORD)</a:t>
            </a:r>
            <a:endParaRPr lang="en-US" sz="2400" b="1" i="1" dirty="0" smtClean="0">
              <a:solidFill>
                <a:srgbClr val="6C5CE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400" b="1" dirty="0" smtClean="0">
              <a:solidFill>
                <a:srgbClr val="6C5CE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6C5C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CHI TIẾT SẢN PHẨM</a:t>
            </a:r>
          </a:p>
          <a:p>
            <a:pPr>
              <a:lnSpc>
                <a:spcPct val="150000"/>
              </a:lnSpc>
            </a:pPr>
            <a:endParaRPr lang="en-US" sz="2400" b="1" dirty="0" smtClean="0">
              <a:solidFill>
                <a:srgbClr val="6C5CE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6C5C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 VÀO GIỎ HÀNG</a:t>
            </a:r>
          </a:p>
          <a:p>
            <a:pPr>
              <a:lnSpc>
                <a:spcPct val="150000"/>
              </a:lnSpc>
            </a:pPr>
            <a:endParaRPr lang="en-US" sz="2400" b="1" dirty="0" smtClean="0">
              <a:solidFill>
                <a:srgbClr val="6C5CE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6C5C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THANH TOÁN</a:t>
            </a:r>
          </a:p>
        </p:txBody>
      </p:sp>
      <p:sp>
        <p:nvSpPr>
          <p:cNvPr id="2" name="Rectangle 1"/>
          <p:cNvSpPr/>
          <p:nvPr/>
        </p:nvSpPr>
        <p:spPr>
          <a:xfrm>
            <a:off x="651932" y="1131144"/>
            <a:ext cx="135467" cy="5078312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524931" y="1291295"/>
            <a:ext cx="389467" cy="389467"/>
          </a:xfrm>
          <a:prstGeom prst="ellipse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24930" y="2380600"/>
            <a:ext cx="389467" cy="389467"/>
          </a:xfrm>
          <a:prstGeom prst="ellipse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24931" y="3475565"/>
            <a:ext cx="389467" cy="389467"/>
          </a:xfrm>
          <a:prstGeom prst="ellipse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24929" y="4564870"/>
            <a:ext cx="389467" cy="389467"/>
          </a:xfrm>
          <a:prstGeom prst="ellipse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4929" y="5667095"/>
            <a:ext cx="389467" cy="389467"/>
          </a:xfrm>
          <a:prstGeom prst="ellipse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452260"/>
            <a:ext cx="7832890" cy="604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76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108130" y="1112023"/>
            <a:ext cx="4105066" cy="3909907"/>
          </a:xfrm>
          <a:prstGeom prst="rect">
            <a:avLst/>
          </a:prstGeom>
          <a:solidFill>
            <a:srgbClr val="FF7675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55059" y="1112023"/>
            <a:ext cx="4105066" cy="3909907"/>
          </a:xfrm>
          <a:prstGeom prst="rect">
            <a:avLst/>
          </a:prstGeom>
          <a:solidFill>
            <a:srgbClr val="FF7675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584200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● CHỨC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NĂNG CHÍNH CỦA HỆ THỐNG ●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02659" y="959623"/>
            <a:ext cx="4105066" cy="3909907"/>
          </a:xfrm>
          <a:prstGeom prst="rect">
            <a:avLst/>
          </a:prstGeom>
          <a:solidFill>
            <a:srgbClr val="A39CFE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2660" y="959624"/>
            <a:ext cx="4105065" cy="908498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 CÀI ĐẶT ĐƯỢC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55730" y="959623"/>
            <a:ext cx="4105066" cy="3909907"/>
          </a:xfrm>
          <a:prstGeom prst="rect">
            <a:avLst/>
          </a:prstGeom>
          <a:solidFill>
            <a:srgbClr val="A39CFE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955729" y="959624"/>
            <a:ext cx="4105065" cy="908498"/>
          </a:xfrm>
          <a:prstGeom prst="rect">
            <a:avLst/>
          </a:prstGeom>
          <a:solidFill>
            <a:srgbClr val="FF7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CHƯA CÀI ĐẶT ĐƯỢC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82974" y="2020521"/>
            <a:ext cx="39422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LÝ THEO LOẠI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COMBO SẢN PHẨM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GIẢM GIÁ </a:t>
            </a:r>
            <a:r>
              <a:rPr lang="en-US" sz="12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(TỪNG SẢN PHẨM, COMBO)</a:t>
            </a:r>
            <a:endParaRPr lang="en-US" b="1" i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 THỨC GIAO HÀNG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 THỨC THANH TOÁN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GIẢM GIÁ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87981" y="2065943"/>
            <a:ext cx="42405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LẬP PHÍ GIAO HÀNG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TẶNG SẢN PHẨM KHI MUA HÀNG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938" y="3386937"/>
            <a:ext cx="2908123" cy="316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549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729"/>
            <a:ext cx="12192000" cy="584200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HỆ THỐNG●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7" r="7810"/>
          <a:stretch/>
        </p:blipFill>
        <p:spPr>
          <a:xfrm>
            <a:off x="141666" y="1101326"/>
            <a:ext cx="8796271" cy="4847332"/>
          </a:xfrm>
          <a:prstGeom prst="round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71982" y="764329"/>
            <a:ext cx="3559410" cy="3853076"/>
          </a:xfrm>
          <a:prstGeom prst="rect">
            <a:avLst/>
          </a:prstGeom>
          <a:solidFill>
            <a:srgbClr val="FF7675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19582" y="611929"/>
            <a:ext cx="3559410" cy="3853076"/>
          </a:xfrm>
          <a:prstGeom prst="rect">
            <a:avLst/>
          </a:prstGeom>
          <a:solidFill>
            <a:srgbClr val="A39CFE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13943" y="611929"/>
            <a:ext cx="3559409" cy="895293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 nhập – Đăng ký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13943" y="1863545"/>
            <a:ext cx="34087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Nguời dùng có thể đăng nhập để mua hàng, tiết kiệm thời gian điền thông tin mua hàng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Hoặc có thể đăng ký nếu chưa có tài khoản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617" y="4244225"/>
            <a:ext cx="2369571" cy="258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99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729"/>
            <a:ext cx="12192000" cy="584200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HỆ THỐNG●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434" y="4132234"/>
            <a:ext cx="2369571" cy="25805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" r="395" b="-1"/>
          <a:stretch/>
        </p:blipFill>
        <p:spPr>
          <a:xfrm>
            <a:off x="150364" y="1568559"/>
            <a:ext cx="8693401" cy="4175389"/>
          </a:xfrm>
          <a:prstGeom prst="round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632590" y="814517"/>
            <a:ext cx="3559410" cy="3390192"/>
          </a:xfrm>
          <a:prstGeom prst="rect">
            <a:avLst/>
          </a:prstGeom>
          <a:solidFill>
            <a:srgbClr val="FF7675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480190" y="662117"/>
            <a:ext cx="3559410" cy="3390192"/>
          </a:xfrm>
          <a:prstGeom prst="rect">
            <a:avLst/>
          </a:prstGeom>
          <a:solidFill>
            <a:srgbClr val="A39CFE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480191" y="662116"/>
            <a:ext cx="3559409" cy="787738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chủ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30873" y="1907470"/>
            <a:ext cx="340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Hiển thị các chức năng chính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 thị các sản phẩm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 thị các danh mục</a:t>
            </a:r>
          </a:p>
        </p:txBody>
      </p:sp>
    </p:spTree>
    <p:extLst>
      <p:ext uri="{BB962C8B-B14F-4D97-AF65-F5344CB8AC3E}">
        <p14:creationId xmlns:p14="http://schemas.microsoft.com/office/powerpoint/2010/main" val="29177016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553"/>
            <a:ext cx="12192000" cy="584200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HỆ THỐNG●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434" y="4132234"/>
            <a:ext cx="2369571" cy="25805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4"/>
          <a:stretch/>
        </p:blipFill>
        <p:spPr>
          <a:xfrm>
            <a:off x="0" y="15553"/>
            <a:ext cx="8510604" cy="3331616"/>
          </a:xfrm>
          <a:prstGeom prst="round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8"/>
          <a:stretch/>
        </p:blipFill>
        <p:spPr>
          <a:xfrm>
            <a:off x="0" y="3347169"/>
            <a:ext cx="8510604" cy="3476761"/>
          </a:xfrm>
          <a:prstGeom prst="round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8632590" y="752153"/>
            <a:ext cx="3559410" cy="3853076"/>
          </a:xfrm>
          <a:prstGeom prst="rect">
            <a:avLst/>
          </a:prstGeom>
          <a:solidFill>
            <a:srgbClr val="FF7675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480190" y="599753"/>
            <a:ext cx="3559410" cy="3853076"/>
          </a:xfrm>
          <a:prstGeom prst="rect">
            <a:avLst/>
          </a:prstGeom>
          <a:solidFill>
            <a:srgbClr val="A39CFE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464984" y="599753"/>
            <a:ext cx="3559409" cy="895293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Hiển thị sản phẩm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30873" y="1845106"/>
            <a:ext cx="3408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 phẩm khuyến mãi và sản phẩm mới được hiện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riêng biệt, tiện cho việc theo dõi sản phẩm</a:t>
            </a:r>
          </a:p>
        </p:txBody>
      </p:sp>
    </p:spTree>
    <p:extLst>
      <p:ext uri="{BB962C8B-B14F-4D97-AF65-F5344CB8AC3E}">
        <p14:creationId xmlns:p14="http://schemas.microsoft.com/office/powerpoint/2010/main" val="281519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729"/>
            <a:ext cx="12192000" cy="584200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HỆ THỐNG●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8" y="1216107"/>
            <a:ext cx="8577330" cy="4947224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434" y="4132234"/>
            <a:ext cx="2369571" cy="25805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32590" y="764329"/>
            <a:ext cx="3559410" cy="3853076"/>
          </a:xfrm>
          <a:prstGeom prst="rect">
            <a:avLst/>
          </a:prstGeom>
          <a:solidFill>
            <a:srgbClr val="FF7675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80190" y="611929"/>
            <a:ext cx="3559410" cy="3853076"/>
          </a:xfrm>
          <a:prstGeom prst="rect">
            <a:avLst/>
          </a:prstGeom>
          <a:solidFill>
            <a:srgbClr val="A39CFE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64984" y="611929"/>
            <a:ext cx="3559409" cy="895293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Hiển thị sản phẩm</a:t>
            </a:r>
            <a:r>
              <a:rPr lang="en-US" sz="16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(cont)</a:t>
            </a:r>
            <a:endParaRPr 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30873" y="1857282"/>
            <a:ext cx="3408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Tất cả sản phẩm trong hệ thống sẽ được hiển thị bên dưới mục sản phẩm khuyến mãi và sản phẩm mới</a:t>
            </a:r>
          </a:p>
        </p:txBody>
      </p:sp>
    </p:spTree>
    <p:extLst>
      <p:ext uri="{BB962C8B-B14F-4D97-AF65-F5344CB8AC3E}">
        <p14:creationId xmlns:p14="http://schemas.microsoft.com/office/powerpoint/2010/main" val="2534351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729"/>
            <a:ext cx="12192000" cy="584200"/>
          </a:xfrm>
          <a:prstGeom prst="rect">
            <a:avLst/>
          </a:prstGeom>
          <a:solidFill>
            <a:srgbClr val="6C5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HỆ THỐNG●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" y="1067551"/>
            <a:ext cx="9439771" cy="5165824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434" y="4132234"/>
            <a:ext cx="2369571" cy="25805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32590" y="740571"/>
            <a:ext cx="3559410" cy="3853076"/>
          </a:xfrm>
          <a:prstGeom prst="rect">
            <a:avLst/>
          </a:prstGeom>
          <a:solidFill>
            <a:srgbClr val="FF7675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80190" y="588171"/>
            <a:ext cx="3559410" cy="3853076"/>
          </a:xfrm>
          <a:prstGeom prst="rect">
            <a:avLst/>
          </a:prstGeom>
          <a:solidFill>
            <a:srgbClr val="A39CFE"/>
          </a:solidFill>
          <a:ln w="57150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64984" y="588171"/>
            <a:ext cx="3559409" cy="895293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 kiếm</a:t>
            </a:r>
            <a:endParaRPr lang="en-US" sz="2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30873" y="1833524"/>
            <a:ext cx="340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 năng tìm kiếm giúp người dùng tìm kiếm các sản phẩm một cách nhanh chóng bằng từ khoá</a:t>
            </a:r>
          </a:p>
        </p:txBody>
      </p:sp>
    </p:spTree>
    <p:extLst>
      <p:ext uri="{BB962C8B-B14F-4D97-AF65-F5344CB8AC3E}">
        <p14:creationId xmlns:p14="http://schemas.microsoft.com/office/powerpoint/2010/main" val="4015499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1499</TotalTime>
  <Words>737</Words>
  <Application>Microsoft Office PowerPoint</Application>
  <PresentationFormat>Widescreen</PresentationFormat>
  <Paragraphs>94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Phan Hoàng Anh</dc:creator>
  <cp:lastModifiedBy>Vuong</cp:lastModifiedBy>
  <cp:revision>367</cp:revision>
  <dcterms:created xsi:type="dcterms:W3CDTF">2020-12-07T16:36:05Z</dcterms:created>
  <dcterms:modified xsi:type="dcterms:W3CDTF">2021-11-03T08:49:10Z</dcterms:modified>
</cp:coreProperties>
</file>